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780"/>
  </p:normalViewPr>
  <p:slideViewPr>
    <p:cSldViewPr snapToGrid="0" snapToObjects="1">
      <p:cViewPr varScale="1">
        <p:scale>
          <a:sx n="120" d="100"/>
          <a:sy n="120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17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8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6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3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7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6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8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9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497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98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9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FC34B-2390-114F-A5EA-C78449440277}" type="datetimeFigureOut">
              <a:rPr kumimoji="1" lang="zh-TW" altLang="en-US" smtClean="0"/>
              <a:t>2021/2/6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E6A8C21-C986-9E44-9C7E-9675A744F61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2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tx.transportdata.tw/MOTC?t=Rail&amp;v=2#!/THSR/THSRApi_ODDailyTimetable" TargetMode="External"/><Relationship Id="rId2" Type="http://schemas.openxmlformats.org/officeDocument/2006/relationships/hyperlink" Target="https://ptx.transportdata.tw/MOTC?t=Rail&amp;v=2#!/THSR/THSRApi_S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x.transportdata.tw/MOTC?t=Rail&amp;v=2#!/THSR/THSRApi_DailyTimetable" TargetMode="External"/><Relationship Id="rId4" Type="http://schemas.openxmlformats.org/officeDocument/2006/relationships/hyperlink" Target="https://ptx.transportdata.tw/MOTC?t=Rail&amp;v=2#!/THSR/THSRApi_DailyTrainInfo_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tx.transportdata.tw/MOTC?t=Rail&amp;v=2#!/THSR/THSRApi_DailyTimetab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A614D5-8A22-E245-AC6B-EAB5A4CE2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新生練習</a:t>
            </a:r>
            <a:r>
              <a:rPr kumimoji="1" lang="en-US" altLang="zh-TW" dirty="0"/>
              <a:t>-</a:t>
            </a:r>
            <a:r>
              <a:rPr kumimoji="1" lang="zh-TW" altLang="en-US" dirty="0"/>
              <a:t>高鐵資訊及餐廳資訊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7302E3-A7C7-6D41-A3E4-741DB63CD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39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8F3532C8-D1D2-6B46-A1B5-01F30111FD24}"/>
              </a:ext>
            </a:extLst>
          </p:cNvPr>
          <p:cNvGrpSpPr/>
          <p:nvPr/>
        </p:nvGrpSpPr>
        <p:grpSpPr>
          <a:xfrm>
            <a:off x="1505693" y="1530548"/>
            <a:ext cx="3680670" cy="4750533"/>
            <a:chOff x="934316" y="540543"/>
            <a:chExt cx="3109835" cy="514350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C328E2-5585-F24E-9187-114BBA4B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243" r="19344" b="9757"/>
            <a:stretch/>
          </p:blipFill>
          <p:spPr>
            <a:xfrm>
              <a:off x="934316" y="540543"/>
              <a:ext cx="3109835" cy="514350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E432A3D-39C7-BD4D-8C67-C422F231F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156" t="10493" r="1984" b="80921"/>
            <a:stretch/>
          </p:blipFill>
          <p:spPr>
            <a:xfrm>
              <a:off x="3471193" y="5060157"/>
              <a:ext cx="572958" cy="588790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5256F44-348A-3148-867D-13D4A5517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3" t="15208" r="-149" b="71143"/>
          <a:stretch/>
        </p:blipFill>
        <p:spPr>
          <a:xfrm>
            <a:off x="1481881" y="878794"/>
            <a:ext cx="3631250" cy="9360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94F40C-F251-9142-8F4C-EB08D1CA964B}"/>
              </a:ext>
            </a:extLst>
          </p:cNvPr>
          <p:cNvSpPr txBox="1"/>
          <p:nvPr/>
        </p:nvSpPr>
        <p:spPr>
          <a:xfrm>
            <a:off x="1327285" y="96380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起點站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E619CE-F31F-EF40-ADC9-AD99E3762CCF}"/>
              </a:ext>
            </a:extLst>
          </p:cNvPr>
          <p:cNvSpPr txBox="1"/>
          <p:nvPr/>
        </p:nvSpPr>
        <p:spPr>
          <a:xfrm>
            <a:off x="1328459" y="137141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終點站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74E861-5F53-FD49-94B0-AC9C4DB5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58" y="4436295"/>
            <a:ext cx="677064" cy="10543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6CF253D-DBFA-5446-B6D5-2153714419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54" t="53985" r="60977" b="14609"/>
          <a:stretch/>
        </p:blipFill>
        <p:spPr>
          <a:xfrm>
            <a:off x="8155944" y="2576913"/>
            <a:ext cx="2884839" cy="292854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859D5BE-766A-1645-AB52-81BFE5EC26BC}"/>
              </a:ext>
            </a:extLst>
          </p:cNvPr>
          <p:cNvSpPr/>
          <p:nvPr/>
        </p:nvSpPr>
        <p:spPr>
          <a:xfrm>
            <a:off x="1765867" y="4606663"/>
            <a:ext cx="760955" cy="729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40533FC-4293-2344-B21B-99BEBE0B1EE6}"/>
              </a:ext>
            </a:extLst>
          </p:cNvPr>
          <p:cNvCxnSpPr>
            <a:cxnSpLocks/>
          </p:cNvCxnSpPr>
          <p:nvPr/>
        </p:nvCxnSpPr>
        <p:spPr>
          <a:xfrm flipV="1">
            <a:off x="2526822" y="4879746"/>
            <a:ext cx="5433861" cy="5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9A0043D-496E-2746-8C4C-47AA1DFA1701}"/>
              </a:ext>
            </a:extLst>
          </p:cNvPr>
          <p:cNvSpPr/>
          <p:nvPr/>
        </p:nvSpPr>
        <p:spPr>
          <a:xfrm>
            <a:off x="7960683" y="2407621"/>
            <a:ext cx="3486150" cy="3508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AC70DA-7707-3E4D-B32F-93BA7CC0F3FE}"/>
              </a:ext>
            </a:extLst>
          </p:cNvPr>
          <p:cNvSpPr txBox="1"/>
          <p:nvPr/>
        </p:nvSpPr>
        <p:spPr>
          <a:xfrm>
            <a:off x="9012575" y="2677997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站名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5E7EBF-D061-1349-A3D5-A7A5DAE7A042}"/>
              </a:ext>
            </a:extLst>
          </p:cNvPr>
          <p:cNvSpPr txBox="1"/>
          <p:nvPr/>
        </p:nvSpPr>
        <p:spPr>
          <a:xfrm>
            <a:off x="8398212" y="3250199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設定成起點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417C9F-5F1C-1B48-B6EB-801F696BEE7E}"/>
              </a:ext>
            </a:extLst>
          </p:cNvPr>
          <p:cNvSpPr txBox="1"/>
          <p:nvPr/>
        </p:nvSpPr>
        <p:spPr>
          <a:xfrm>
            <a:off x="8398212" y="3739186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設定成終點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B8E1BD-1775-CF4A-9A0F-A5F26A8C7E44}"/>
              </a:ext>
            </a:extLst>
          </p:cNvPr>
          <p:cNvSpPr txBox="1"/>
          <p:nvPr/>
        </p:nvSpPr>
        <p:spPr>
          <a:xfrm>
            <a:off x="8398212" y="4193164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附近餐廳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7E05970-A440-2140-8BEB-E63355C3D29B}"/>
              </a:ext>
            </a:extLst>
          </p:cNvPr>
          <p:cNvSpPr txBox="1"/>
          <p:nvPr/>
        </p:nvSpPr>
        <p:spPr>
          <a:xfrm>
            <a:off x="8398212" y="4732490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取消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C3A66B-3CB7-8F41-B754-B536A6FF1493}"/>
              </a:ext>
            </a:extLst>
          </p:cNvPr>
          <p:cNvSpPr/>
          <p:nvPr/>
        </p:nvSpPr>
        <p:spPr>
          <a:xfrm>
            <a:off x="4449220" y="5498788"/>
            <a:ext cx="760955" cy="729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40AB9E-3032-CE40-9382-A934F612A2EF}"/>
              </a:ext>
            </a:extLst>
          </p:cNvPr>
          <p:cNvSpPr txBox="1"/>
          <p:nvPr/>
        </p:nvSpPr>
        <p:spPr>
          <a:xfrm>
            <a:off x="5438231" y="5360000"/>
            <a:ext cx="22163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2.</a:t>
            </a:r>
            <a:r>
              <a:rPr kumimoji="1" lang="zh-TW" altLang="en-US" dirty="0"/>
              <a:t>移動到自己的位置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9DD5959-6079-EE44-BDB0-935ABF979C81}"/>
              </a:ext>
            </a:extLst>
          </p:cNvPr>
          <p:cNvSpPr txBox="1"/>
          <p:nvPr/>
        </p:nvSpPr>
        <p:spPr>
          <a:xfrm>
            <a:off x="365849" y="3816210"/>
            <a:ext cx="28000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</a:t>
            </a:r>
            <a:r>
              <a:rPr kumimoji="1" lang="zh-CN" altLang="en-US" dirty="0"/>
              <a:t>插上所有高鐵站地標</a:t>
            </a:r>
            <a:endParaRPr kumimoji="1" lang="en-US" altLang="zh-CN" dirty="0"/>
          </a:p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Api</a:t>
            </a:r>
            <a:r>
              <a:rPr kumimoji="1" lang="zh-CN" altLang="en-US" dirty="0">
                <a:solidFill>
                  <a:srgbClr val="FF0000"/>
                </a:solidFill>
              </a:rPr>
              <a:t>參考附錄</a:t>
            </a:r>
            <a:r>
              <a:rPr kumimoji="1" lang="en-US" altLang="zh-CN" dirty="0">
                <a:solidFill>
                  <a:srgbClr val="FF0000"/>
                </a:solidFill>
              </a:rPr>
              <a:t>1-1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6EDD36-895E-AF4A-93C7-6F3DDA0E6C29}"/>
              </a:ext>
            </a:extLst>
          </p:cNvPr>
          <p:cNvSpPr txBox="1"/>
          <p:nvPr/>
        </p:nvSpPr>
        <p:spPr>
          <a:xfrm>
            <a:off x="5007621" y="4268902"/>
            <a:ext cx="280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3.</a:t>
            </a:r>
            <a:r>
              <a:rPr kumimoji="1" lang="zh-CN" altLang="en-US" dirty="0"/>
              <a:t>點擊地標顯示視窗</a:t>
            </a:r>
            <a:endParaRPr kumimoji="1"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6E4D6AB-BE53-AD4A-BBE7-68824859AC1E}"/>
              </a:ext>
            </a:extLst>
          </p:cNvPr>
          <p:cNvSpPr/>
          <p:nvPr/>
        </p:nvSpPr>
        <p:spPr>
          <a:xfrm>
            <a:off x="4634707" y="1008928"/>
            <a:ext cx="515040" cy="729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A264B12-E8B1-364D-99E2-A163CC76358F}"/>
              </a:ext>
            </a:extLst>
          </p:cNvPr>
          <p:cNvSpPr txBox="1"/>
          <p:nvPr/>
        </p:nvSpPr>
        <p:spPr>
          <a:xfrm>
            <a:off x="3770984" y="576213"/>
            <a:ext cx="22163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4.</a:t>
            </a:r>
            <a:r>
              <a:rPr kumimoji="1" lang="zh-CN" altLang="en-US" dirty="0"/>
              <a:t>起終點交換</a:t>
            </a:r>
            <a:endParaRPr kumimoji="1" lang="zh-TW" altLang="en-US" dirty="0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42E1587C-2C62-0142-B2C8-580A2A0FF9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688"/>
            <a:ext cx="9602788" cy="1049337"/>
          </a:xfrm>
        </p:spPr>
        <p:txBody>
          <a:bodyPr/>
          <a:lstStyle/>
          <a:p>
            <a:r>
              <a:rPr kumimoji="1" lang="zh-TW" altLang="en-US" dirty="0"/>
              <a:t>站點地圖資訊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2CAA03E-71C7-B043-9D2B-A50E47178439}"/>
              </a:ext>
            </a:extLst>
          </p:cNvPr>
          <p:cNvGrpSpPr/>
          <p:nvPr/>
        </p:nvGrpSpPr>
        <p:grpSpPr>
          <a:xfrm>
            <a:off x="1327285" y="1932225"/>
            <a:ext cx="3785846" cy="387579"/>
            <a:chOff x="614704" y="2422680"/>
            <a:chExt cx="3785846" cy="387579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00A37C4F-A615-9E49-A90F-61161EFB7BCC}"/>
                </a:ext>
              </a:extLst>
            </p:cNvPr>
            <p:cNvSpPr txBox="1"/>
            <p:nvPr/>
          </p:nvSpPr>
          <p:spPr>
            <a:xfrm>
              <a:off x="614704" y="2440927"/>
              <a:ext cx="37858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20DC413-D415-BB46-9528-3BCC212BF558}"/>
                </a:ext>
              </a:extLst>
            </p:cNvPr>
            <p:cNvSpPr txBox="1"/>
            <p:nvPr/>
          </p:nvSpPr>
          <p:spPr>
            <a:xfrm>
              <a:off x="870645" y="2430202"/>
              <a:ext cx="1215058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站點搜尋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6CC6E7-5054-0C4A-BDFE-A2589D3A2762}"/>
                </a:ext>
              </a:extLst>
            </p:cNvPr>
            <p:cNvSpPr txBox="1"/>
            <p:nvPr/>
          </p:nvSpPr>
          <p:spPr>
            <a:xfrm>
              <a:off x="2546446" y="2422680"/>
              <a:ext cx="1641242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路線規劃搜尋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BA0D8CC-B53D-8E40-840F-3D15FB9E3349}"/>
              </a:ext>
            </a:extLst>
          </p:cNvPr>
          <p:cNvSpPr txBox="1"/>
          <p:nvPr/>
        </p:nvSpPr>
        <p:spPr>
          <a:xfrm>
            <a:off x="7807655" y="1556657"/>
            <a:ext cx="348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iOS: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 alert view controller</a:t>
            </a:r>
          </a:p>
          <a:p>
            <a:r>
              <a:rPr kumimoji="1" lang="en-US" altLang="zh-TW" dirty="0"/>
              <a:t>Android: 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context menu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098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C3FDC-8069-CE4E-8131-ECD8348888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74663"/>
            <a:ext cx="9604375" cy="1049337"/>
          </a:xfrm>
        </p:spPr>
        <p:txBody>
          <a:bodyPr/>
          <a:lstStyle/>
          <a:p>
            <a:r>
              <a:rPr kumimoji="1" lang="zh-TW" altLang="en-US" dirty="0"/>
              <a:t>站點搜尋 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FADBEE2-A624-9E4A-B5BA-FC9F775A8612}"/>
              </a:ext>
            </a:extLst>
          </p:cNvPr>
          <p:cNvGrpSpPr/>
          <p:nvPr/>
        </p:nvGrpSpPr>
        <p:grpSpPr>
          <a:xfrm>
            <a:off x="719880" y="2053348"/>
            <a:ext cx="3680670" cy="4750533"/>
            <a:chOff x="934316" y="540543"/>
            <a:chExt cx="3109835" cy="514350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0995FC7-382B-A947-833F-61EAA3A0F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243" r="19344" b="9757"/>
            <a:stretch/>
          </p:blipFill>
          <p:spPr>
            <a:xfrm>
              <a:off x="934316" y="540543"/>
              <a:ext cx="3109835" cy="514350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3E98174-B3AA-F748-99DB-ECBAABD4D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156" t="10493" r="1984" b="80921"/>
            <a:stretch/>
          </p:blipFill>
          <p:spPr>
            <a:xfrm>
              <a:off x="3471193" y="5060157"/>
              <a:ext cx="572958" cy="588790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E554E39A-D81D-9242-A363-5E9AF735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3" t="15208" r="-149" b="71143"/>
          <a:stretch/>
        </p:blipFill>
        <p:spPr>
          <a:xfrm>
            <a:off x="696068" y="1401594"/>
            <a:ext cx="3704482" cy="936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C70E8E-CAA6-6C48-B885-639C5F06AE5D}"/>
              </a:ext>
            </a:extLst>
          </p:cNvPr>
          <p:cNvSpPr txBox="1"/>
          <p:nvPr/>
        </p:nvSpPr>
        <p:spPr>
          <a:xfrm>
            <a:off x="541472" y="148660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起點站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46228B7-CE9A-EA43-8B4D-C9DB42A8DFDE}"/>
              </a:ext>
            </a:extLst>
          </p:cNvPr>
          <p:cNvSpPr txBox="1"/>
          <p:nvPr/>
        </p:nvSpPr>
        <p:spPr>
          <a:xfrm>
            <a:off x="525314" y="1907398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終點站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36A387-0C7D-604B-9076-2FBB865C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45" y="4959095"/>
            <a:ext cx="677064" cy="105433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550736-48D9-0740-B33A-EA116D9A8E75}"/>
              </a:ext>
            </a:extLst>
          </p:cNvPr>
          <p:cNvSpPr txBox="1"/>
          <p:nvPr/>
        </p:nvSpPr>
        <p:spPr>
          <a:xfrm>
            <a:off x="1513886" y="1512172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桃園高鐵站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B03484-925A-8D4C-A7C8-434C2ED132AD}"/>
              </a:ext>
            </a:extLst>
          </p:cNvPr>
          <p:cNvSpPr txBox="1"/>
          <p:nvPr/>
        </p:nvSpPr>
        <p:spPr>
          <a:xfrm>
            <a:off x="1477576" y="1907398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新竹高鐵站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E9C080F-B3F7-5A4C-8F2A-6E184DF3B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6" t="25507" r="6027" b="55556"/>
          <a:stretch/>
        </p:blipFill>
        <p:spPr>
          <a:xfrm>
            <a:off x="8978136" y="2742867"/>
            <a:ext cx="3333133" cy="12987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B8C834-9F55-CD43-9779-43F9547206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17" t="27042" r="7559" b="27536"/>
          <a:stretch/>
        </p:blipFill>
        <p:spPr>
          <a:xfrm>
            <a:off x="5615325" y="2104708"/>
            <a:ext cx="3243542" cy="311500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006F4AE0-5689-5E4C-92A8-F0F41B0F4A4A}"/>
              </a:ext>
            </a:extLst>
          </p:cNvPr>
          <p:cNvGrpSpPr/>
          <p:nvPr/>
        </p:nvGrpSpPr>
        <p:grpSpPr>
          <a:xfrm>
            <a:off x="614704" y="2422680"/>
            <a:ext cx="3785846" cy="387579"/>
            <a:chOff x="614704" y="2422680"/>
            <a:chExt cx="3785846" cy="387579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8CB70C3-38EA-794D-A63B-9AA3648EB0F7}"/>
                </a:ext>
              </a:extLst>
            </p:cNvPr>
            <p:cNvSpPr txBox="1"/>
            <p:nvPr/>
          </p:nvSpPr>
          <p:spPr>
            <a:xfrm>
              <a:off x="614704" y="2440927"/>
              <a:ext cx="37858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6EF2AFC-ADF0-3348-9A82-C61116724995}"/>
                </a:ext>
              </a:extLst>
            </p:cNvPr>
            <p:cNvSpPr txBox="1"/>
            <p:nvPr/>
          </p:nvSpPr>
          <p:spPr>
            <a:xfrm>
              <a:off x="870645" y="2430202"/>
              <a:ext cx="1215058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站點搜尋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3E7E4B9-FE26-7E47-B747-28FA434F34D5}"/>
                </a:ext>
              </a:extLst>
            </p:cNvPr>
            <p:cNvSpPr txBox="1"/>
            <p:nvPr/>
          </p:nvSpPr>
          <p:spPr>
            <a:xfrm>
              <a:off x="2546446" y="2422680"/>
              <a:ext cx="1641242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路線規劃搜尋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95923A8-F586-5242-B7B8-A4F454390148}"/>
              </a:ext>
            </a:extLst>
          </p:cNvPr>
          <p:cNvSpPr/>
          <p:nvPr/>
        </p:nvSpPr>
        <p:spPr>
          <a:xfrm>
            <a:off x="442268" y="2345267"/>
            <a:ext cx="1920417" cy="79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663B36BC-0EEF-674A-B379-E89991FFB5A8}"/>
              </a:ext>
            </a:extLst>
          </p:cNvPr>
          <p:cNvCxnSpPr>
            <a:cxnSpLocks/>
            <a:stCxn id="22" idx="2"/>
            <a:endCxn id="17" idx="1"/>
          </p:cNvCxnSpPr>
          <p:nvPr/>
        </p:nvCxnSpPr>
        <p:spPr>
          <a:xfrm rot="16200000" flipH="1">
            <a:off x="3248031" y="1294914"/>
            <a:ext cx="521740" cy="421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2472CB4-E9B3-AD49-9DBB-4C1F7E16B1FC}"/>
              </a:ext>
            </a:extLst>
          </p:cNvPr>
          <p:cNvSpPr/>
          <p:nvPr/>
        </p:nvSpPr>
        <p:spPr>
          <a:xfrm>
            <a:off x="5747381" y="4428614"/>
            <a:ext cx="3111486" cy="79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2F970F8-E2D8-3549-9F91-A42508F12C81}"/>
              </a:ext>
            </a:extLst>
          </p:cNvPr>
          <p:cNvSpPr txBox="1"/>
          <p:nvPr/>
        </p:nvSpPr>
        <p:spPr>
          <a:xfrm>
            <a:off x="5490607" y="1579435"/>
            <a:ext cx="280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</a:t>
            </a:r>
            <a:r>
              <a:rPr kumimoji="1" lang="zh-CN" altLang="en-US" dirty="0"/>
              <a:t>顯示高鐵站列表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16A98D-BBF5-E44F-A634-CB99F1D785A8}"/>
              </a:ext>
            </a:extLst>
          </p:cNvPr>
          <p:cNvSpPr txBox="1"/>
          <p:nvPr/>
        </p:nvSpPr>
        <p:spPr>
          <a:xfrm>
            <a:off x="8978136" y="2238014"/>
            <a:ext cx="280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2.</a:t>
            </a:r>
            <a:r>
              <a:rPr kumimoji="1" lang="zh-CN" altLang="en-US" dirty="0"/>
              <a:t>高鐵搜尋功能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AFD24C4-0922-0E41-A4FA-8B1D58E853F2}"/>
              </a:ext>
            </a:extLst>
          </p:cNvPr>
          <p:cNvSpPr txBox="1"/>
          <p:nvPr/>
        </p:nvSpPr>
        <p:spPr>
          <a:xfrm>
            <a:off x="7697128" y="5480834"/>
            <a:ext cx="28000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3.</a:t>
            </a:r>
            <a:r>
              <a:rPr kumimoji="1" lang="zh-CN" altLang="en-US" dirty="0"/>
              <a:t>點擊列表後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返回至地圖，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並移動地圖視角至所選的車站</a:t>
            </a:r>
            <a:endParaRPr kumimoji="1" lang="zh-TW" altLang="en-US" dirty="0"/>
          </a:p>
        </p:txBody>
      </p: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230C8645-9029-AA4B-BBF6-A0DE0EB31551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4304617" y="2660208"/>
            <a:ext cx="434900" cy="55621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BF47DFB-4EFB-D249-B8A6-C14239A9266A}"/>
              </a:ext>
            </a:extLst>
          </p:cNvPr>
          <p:cNvSpPr/>
          <p:nvPr/>
        </p:nvSpPr>
        <p:spPr>
          <a:xfrm>
            <a:off x="1063945" y="5083234"/>
            <a:ext cx="677064" cy="79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ECFD3B-EB55-7444-838D-AD0E1D1E1C99}"/>
              </a:ext>
            </a:extLst>
          </p:cNvPr>
          <p:cNvSpPr txBox="1"/>
          <p:nvPr/>
        </p:nvSpPr>
        <p:spPr>
          <a:xfrm>
            <a:off x="9097145" y="4380775"/>
            <a:ext cx="28000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不必理回圖上的火車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只是示意用而已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6BC9BC9-142C-2C46-AF56-D5A66F5FFE9B}"/>
              </a:ext>
            </a:extLst>
          </p:cNvPr>
          <p:cNvSpPr txBox="1"/>
          <p:nvPr/>
        </p:nvSpPr>
        <p:spPr>
          <a:xfrm>
            <a:off x="4378839" y="3151440"/>
            <a:ext cx="117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跳頁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BBF07A5-61DF-2241-BDC9-3B0BF7CF1CE8}"/>
              </a:ext>
            </a:extLst>
          </p:cNvPr>
          <p:cNvSpPr txBox="1"/>
          <p:nvPr/>
        </p:nvSpPr>
        <p:spPr>
          <a:xfrm>
            <a:off x="4389695" y="5191400"/>
            <a:ext cx="117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返回前頁</a:t>
            </a:r>
          </a:p>
        </p:txBody>
      </p:sp>
    </p:spTree>
    <p:extLst>
      <p:ext uri="{BB962C8B-B14F-4D97-AF65-F5344CB8AC3E}">
        <p14:creationId xmlns:p14="http://schemas.microsoft.com/office/powerpoint/2010/main" val="14860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75F50CD-E869-8C46-A771-1E43F62BF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15579" r="4427" b="75856"/>
          <a:stretch/>
        </p:blipFill>
        <p:spPr>
          <a:xfrm>
            <a:off x="5062431" y="1784698"/>
            <a:ext cx="3060326" cy="5873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925EBB-C087-1144-9CDC-BC5DE5BC8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 t="52350" r="598" b="-885"/>
          <a:stretch/>
        </p:blipFill>
        <p:spPr>
          <a:xfrm>
            <a:off x="5072734" y="2379920"/>
            <a:ext cx="3060326" cy="433230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ABFBAE-642A-654E-BE58-C69933BC8A1F}"/>
              </a:ext>
            </a:extLst>
          </p:cNvPr>
          <p:cNvSpPr txBox="1"/>
          <p:nvPr/>
        </p:nvSpPr>
        <p:spPr>
          <a:xfrm>
            <a:off x="8660296" y="1893720"/>
            <a:ext cx="3143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0627 </a:t>
            </a:r>
            <a:r>
              <a:rPr kumimoji="1" lang="zh-CN" altLang="en-US" dirty="0"/>
              <a:t>時刻表</a:t>
            </a:r>
            <a:endParaRPr kumimoji="1"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5FEE877-FF43-864C-8E2A-E25753C0622F}"/>
              </a:ext>
            </a:extLst>
          </p:cNvPr>
          <p:cNvGrpSpPr/>
          <p:nvPr/>
        </p:nvGrpSpPr>
        <p:grpSpPr>
          <a:xfrm>
            <a:off x="388575" y="1961693"/>
            <a:ext cx="3680670" cy="4750533"/>
            <a:chOff x="934316" y="540543"/>
            <a:chExt cx="3109835" cy="51435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B3427BB-1F9E-814E-8D82-BBA9943E8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43" r="19344" b="9757"/>
            <a:stretch/>
          </p:blipFill>
          <p:spPr>
            <a:xfrm>
              <a:off x="934316" y="540543"/>
              <a:ext cx="3109835" cy="514350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38BD2AF-B1CA-6E4C-B39C-B51971FEE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156" t="10493" r="1984" b="80921"/>
            <a:stretch/>
          </p:blipFill>
          <p:spPr>
            <a:xfrm>
              <a:off x="3471193" y="5060157"/>
              <a:ext cx="572958" cy="588790"/>
            </a:xfrm>
            <a:prstGeom prst="rect">
              <a:avLst/>
            </a:prstGeom>
          </p:spPr>
        </p:pic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26151BC-71EA-7F4E-B54B-CAD566AF9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43" t="15208" r="-149" b="71143"/>
          <a:stretch/>
        </p:blipFill>
        <p:spPr>
          <a:xfrm>
            <a:off x="364763" y="1309939"/>
            <a:ext cx="3785846" cy="93604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0D940D-E35E-8C4A-9ED8-18E01A9FCF12}"/>
              </a:ext>
            </a:extLst>
          </p:cNvPr>
          <p:cNvSpPr txBox="1"/>
          <p:nvPr/>
        </p:nvSpPr>
        <p:spPr>
          <a:xfrm>
            <a:off x="210167" y="139495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起點站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85C9352-B70F-F142-A38B-F747FB1CEE43}"/>
              </a:ext>
            </a:extLst>
          </p:cNvPr>
          <p:cNvSpPr txBox="1"/>
          <p:nvPr/>
        </p:nvSpPr>
        <p:spPr>
          <a:xfrm>
            <a:off x="211341" y="180255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終點站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40F25A0-BA57-1541-8BBB-BFE0F5E0A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40" y="4867440"/>
            <a:ext cx="677064" cy="1054333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D47A02BB-A48B-9744-8D4B-95730CA0B836}"/>
              </a:ext>
            </a:extLst>
          </p:cNvPr>
          <p:cNvSpPr txBox="1"/>
          <p:nvPr/>
        </p:nvSpPr>
        <p:spPr>
          <a:xfrm>
            <a:off x="1182581" y="1420517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桃園高鐵站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65A2B27-86D4-624A-88CF-615C2CD73841}"/>
              </a:ext>
            </a:extLst>
          </p:cNvPr>
          <p:cNvSpPr txBox="1"/>
          <p:nvPr/>
        </p:nvSpPr>
        <p:spPr>
          <a:xfrm>
            <a:off x="1146271" y="1815743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新竹高鐵站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C7A4A7-0D5A-4C48-9367-45541F8990BE}"/>
              </a:ext>
            </a:extLst>
          </p:cNvPr>
          <p:cNvSpPr/>
          <p:nvPr/>
        </p:nvSpPr>
        <p:spPr>
          <a:xfrm>
            <a:off x="5047373" y="2900690"/>
            <a:ext cx="3198586" cy="79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肘形接點 31">
            <a:extLst>
              <a:ext uri="{FF2B5EF4-FFF2-40B4-BE49-F238E27FC236}">
                <a16:creationId xmlns:a16="http://schemas.microsoft.com/office/drawing/2014/main" id="{38CC0FFB-A637-644C-9F11-F88F9E3B10F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4069245" y="2678960"/>
            <a:ext cx="978128" cy="619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32EBF8AB-92CA-694A-BB27-4954F2CFCC00}"/>
              </a:ext>
            </a:extLst>
          </p:cNvPr>
          <p:cNvCxnSpPr>
            <a:cxnSpLocks/>
            <a:stCxn id="30" idx="3"/>
            <a:endCxn id="51" idx="1"/>
          </p:cNvCxnSpPr>
          <p:nvPr/>
        </p:nvCxnSpPr>
        <p:spPr>
          <a:xfrm>
            <a:off x="8245959" y="3298291"/>
            <a:ext cx="802791" cy="1248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標題 1">
            <a:extLst>
              <a:ext uri="{FF2B5EF4-FFF2-40B4-BE49-F238E27FC236}">
                <a16:creationId xmlns:a16="http://schemas.microsoft.com/office/drawing/2014/main" id="{D28902D3-01A9-7A49-9021-C7BA3DB4C8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9602788" cy="1049338"/>
          </a:xfrm>
        </p:spPr>
        <p:txBody>
          <a:bodyPr/>
          <a:lstStyle/>
          <a:p>
            <a:r>
              <a:rPr kumimoji="1" lang="zh-TW" altLang="en-US" dirty="0"/>
              <a:t>路線規劃搜尋</a:t>
            </a:r>
          </a:p>
        </p:txBody>
      </p:sp>
      <p:pic>
        <p:nvPicPr>
          <p:cNvPr id="51" name="內容版面配置區 50">
            <a:extLst>
              <a:ext uri="{FF2B5EF4-FFF2-40B4-BE49-F238E27FC236}">
                <a16:creationId xmlns:a16="http://schemas.microsoft.com/office/drawing/2014/main" id="{C2C4A2D5-53AC-5C44-9AF0-99AD05DA6B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6"/>
          <a:srcRect t="15827" r="32155" b="7011"/>
          <a:stretch/>
        </p:blipFill>
        <p:spPr>
          <a:xfrm>
            <a:off x="9048750" y="2305050"/>
            <a:ext cx="3143250" cy="4483100"/>
          </a:xfr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DC4BBDC7-1D65-1548-B157-A297E91F2E2D}"/>
              </a:ext>
            </a:extLst>
          </p:cNvPr>
          <p:cNvSpPr txBox="1"/>
          <p:nvPr/>
        </p:nvSpPr>
        <p:spPr>
          <a:xfrm>
            <a:off x="1238980" y="3268874"/>
            <a:ext cx="2428870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搜尋前要檢查：</a:t>
            </a:r>
            <a:endParaRPr kumimoji="1" lang="en-US" altLang="zh-TW" dirty="0"/>
          </a:p>
          <a:p>
            <a:r>
              <a:rPr kumimoji="1" lang="en-US" altLang="zh-TW" dirty="0"/>
              <a:t>1</a:t>
            </a:r>
            <a:r>
              <a:rPr kumimoji="1" lang="zh-TW" altLang="en-US" dirty="0"/>
              <a:t>）</a:t>
            </a:r>
            <a:r>
              <a:rPr kumimoji="1" lang="en-US" altLang="zh-TW" dirty="0"/>
              <a:t>.</a:t>
            </a:r>
            <a:r>
              <a:rPr kumimoji="1" lang="zh-CN" altLang="en-US" dirty="0"/>
              <a:t>是否有輸入站點</a:t>
            </a:r>
            <a:endParaRPr kumimoji="1" lang="en-US" altLang="zh-TW" dirty="0"/>
          </a:p>
          <a:p>
            <a:r>
              <a:rPr kumimoji="1" lang="en-US" altLang="zh-TW" dirty="0"/>
              <a:t>2</a:t>
            </a:r>
            <a:r>
              <a:rPr kumimoji="1" lang="zh-TW" altLang="en-US" dirty="0"/>
              <a:t>）</a:t>
            </a:r>
            <a:r>
              <a:rPr kumimoji="1" lang="en-US" altLang="zh-TW" dirty="0"/>
              <a:t>.</a:t>
            </a:r>
            <a:r>
              <a:rPr kumimoji="1" lang="zh-CN" altLang="en-US" dirty="0"/>
              <a:t>要避免相同起終站</a:t>
            </a:r>
            <a:endParaRPr kumimoji="1" lang="zh-TW" altLang="en-US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09D444C-0FC2-524C-A261-97A65D80741D}"/>
              </a:ext>
            </a:extLst>
          </p:cNvPr>
          <p:cNvGrpSpPr/>
          <p:nvPr/>
        </p:nvGrpSpPr>
        <p:grpSpPr>
          <a:xfrm>
            <a:off x="283399" y="2369302"/>
            <a:ext cx="3785846" cy="387579"/>
            <a:chOff x="614704" y="2422680"/>
            <a:chExt cx="3785846" cy="387579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C9431F2-C42A-C24F-98B8-326A5D8645C7}"/>
                </a:ext>
              </a:extLst>
            </p:cNvPr>
            <p:cNvSpPr txBox="1"/>
            <p:nvPr/>
          </p:nvSpPr>
          <p:spPr>
            <a:xfrm>
              <a:off x="614704" y="2440927"/>
              <a:ext cx="37858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A2CDD38-329F-E44B-B7BF-C3FD319CABD9}"/>
                </a:ext>
              </a:extLst>
            </p:cNvPr>
            <p:cNvSpPr txBox="1"/>
            <p:nvPr/>
          </p:nvSpPr>
          <p:spPr>
            <a:xfrm>
              <a:off x="870645" y="2430202"/>
              <a:ext cx="1215058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站點搜尋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EE3024E-84A9-164D-A1E4-C8857B1C2436}"/>
                </a:ext>
              </a:extLst>
            </p:cNvPr>
            <p:cNvSpPr txBox="1"/>
            <p:nvPr/>
          </p:nvSpPr>
          <p:spPr>
            <a:xfrm>
              <a:off x="2546446" y="2422680"/>
              <a:ext cx="1641242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路線規劃搜尋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0E8A03A-D151-984B-AEA8-396440D4CE93}"/>
              </a:ext>
            </a:extLst>
          </p:cNvPr>
          <p:cNvSpPr/>
          <p:nvPr/>
        </p:nvSpPr>
        <p:spPr>
          <a:xfrm>
            <a:off x="2148828" y="2281359"/>
            <a:ext cx="1920417" cy="795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E85AD2-5C27-274A-B979-FEF5DE24E2B8}"/>
              </a:ext>
            </a:extLst>
          </p:cNvPr>
          <p:cNvSpPr txBox="1"/>
          <p:nvPr/>
        </p:nvSpPr>
        <p:spPr>
          <a:xfrm>
            <a:off x="5408430" y="852847"/>
            <a:ext cx="22114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</a:t>
            </a:r>
            <a:r>
              <a:rPr kumimoji="1" lang="zh-CN" altLang="en-US" dirty="0"/>
              <a:t>顯示搜尋結果</a:t>
            </a:r>
            <a:endParaRPr kumimoji="1" lang="en-US" altLang="zh-CN" dirty="0"/>
          </a:p>
          <a:p>
            <a:r>
              <a:rPr kumimoji="1" lang="en-US" altLang="zh-CN" dirty="0" err="1">
                <a:solidFill>
                  <a:srgbClr val="FF0000"/>
                </a:solidFill>
              </a:rPr>
              <a:t>Api</a:t>
            </a:r>
            <a:r>
              <a:rPr kumimoji="1" lang="zh-CN" altLang="en-US" dirty="0">
                <a:solidFill>
                  <a:srgbClr val="FF0000"/>
                </a:solidFill>
              </a:rPr>
              <a:t>參考附錄</a:t>
            </a:r>
            <a:r>
              <a:rPr kumimoji="1" lang="en-US" altLang="zh-CN" dirty="0">
                <a:solidFill>
                  <a:srgbClr val="FF0000"/>
                </a:solidFill>
              </a:rPr>
              <a:t>1-2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52E4E0E-125C-CD41-8370-2E5F5B4D3C32}"/>
              </a:ext>
            </a:extLst>
          </p:cNvPr>
          <p:cNvSpPr txBox="1"/>
          <p:nvPr/>
        </p:nvSpPr>
        <p:spPr>
          <a:xfrm>
            <a:off x="8471709" y="660158"/>
            <a:ext cx="25740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3.</a:t>
            </a:r>
            <a:r>
              <a:rPr kumimoji="1" lang="zh-CN" altLang="en-US" dirty="0"/>
              <a:t>顯示車次詳細資訊</a:t>
            </a:r>
            <a:endParaRPr kumimoji="1" lang="en-US" altLang="zh-CN" dirty="0"/>
          </a:p>
          <a:p>
            <a:r>
              <a:rPr kumimoji="1" lang="en-US" altLang="zh-CN" dirty="0" err="1">
                <a:solidFill>
                  <a:srgbClr val="FF0000"/>
                </a:solidFill>
              </a:rPr>
              <a:t>Api</a:t>
            </a:r>
            <a:r>
              <a:rPr kumimoji="1" lang="zh-CN" altLang="en-US" dirty="0">
                <a:solidFill>
                  <a:srgbClr val="FF0000"/>
                </a:solidFill>
              </a:rPr>
              <a:t>參考附錄</a:t>
            </a:r>
            <a:r>
              <a:rPr kumimoji="1" lang="en-US" altLang="zh-CN" dirty="0">
                <a:solidFill>
                  <a:srgbClr val="FF0000"/>
                </a:solidFill>
              </a:rPr>
              <a:t>1-3</a:t>
            </a:r>
          </a:p>
          <a:p>
            <a:r>
              <a:rPr kumimoji="1" lang="zh-CN" altLang="en-US" dirty="0"/>
              <a:t>反黃</a:t>
            </a:r>
            <a:r>
              <a:rPr kumimoji="1" lang="zh-CN" altLang="en-US" dirty="0">
                <a:solidFill>
                  <a:srgbClr val="FF0000"/>
                </a:solidFill>
              </a:rPr>
              <a:t>起點站</a:t>
            </a:r>
            <a:r>
              <a:rPr kumimoji="1" lang="zh-CN" altLang="en-US" dirty="0"/>
              <a:t>與</a:t>
            </a:r>
            <a:r>
              <a:rPr kumimoji="1" lang="zh-CN" altLang="en-US" dirty="0">
                <a:solidFill>
                  <a:srgbClr val="FF0000"/>
                </a:solidFill>
              </a:rPr>
              <a:t>終點站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EF9151E-99BF-F947-9E57-C60833189974}"/>
              </a:ext>
            </a:extLst>
          </p:cNvPr>
          <p:cNvSpPr txBox="1"/>
          <p:nvPr/>
        </p:nvSpPr>
        <p:spPr>
          <a:xfrm>
            <a:off x="3938664" y="3474616"/>
            <a:ext cx="117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跳頁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4614FB8-1C44-024B-9796-CC42AFBDD22D}"/>
              </a:ext>
            </a:extLst>
          </p:cNvPr>
          <p:cNvSpPr txBox="1"/>
          <p:nvPr/>
        </p:nvSpPr>
        <p:spPr>
          <a:xfrm>
            <a:off x="7997328" y="4773926"/>
            <a:ext cx="117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跳頁</a:t>
            </a:r>
          </a:p>
        </p:txBody>
      </p:sp>
    </p:spTree>
    <p:extLst>
      <p:ext uri="{BB962C8B-B14F-4D97-AF65-F5344CB8AC3E}">
        <p14:creationId xmlns:p14="http://schemas.microsoft.com/office/powerpoint/2010/main" val="270956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D1E221E-B5A4-A546-A964-F1170FC44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4" t="53985" r="60977" b="14609"/>
          <a:stretch/>
        </p:blipFill>
        <p:spPr>
          <a:xfrm>
            <a:off x="1622622" y="2086582"/>
            <a:ext cx="2884839" cy="29285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BAE0758-9956-2047-BE33-37EE8804C060}"/>
              </a:ext>
            </a:extLst>
          </p:cNvPr>
          <p:cNvSpPr txBox="1"/>
          <p:nvPr/>
        </p:nvSpPr>
        <p:spPr>
          <a:xfrm>
            <a:off x="2479253" y="2187666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站名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D2E7421-B063-8C47-815F-9838E2C995BE}"/>
              </a:ext>
            </a:extLst>
          </p:cNvPr>
          <p:cNvSpPr txBox="1"/>
          <p:nvPr/>
        </p:nvSpPr>
        <p:spPr>
          <a:xfrm>
            <a:off x="1864890" y="2773120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設定成起點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3BBFE0-B6D9-324D-96D7-851D212D5FCD}"/>
              </a:ext>
            </a:extLst>
          </p:cNvPr>
          <p:cNvSpPr txBox="1"/>
          <p:nvPr/>
        </p:nvSpPr>
        <p:spPr>
          <a:xfrm>
            <a:off x="1864890" y="3248855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設定成終點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B2776E-0FD2-0F43-8BAD-2535A5D967E7}"/>
              </a:ext>
            </a:extLst>
          </p:cNvPr>
          <p:cNvSpPr txBox="1"/>
          <p:nvPr/>
        </p:nvSpPr>
        <p:spPr>
          <a:xfrm>
            <a:off x="1864890" y="3702833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附近餐廳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3156DD-2B42-E14D-8279-5E2B1696F6AD}"/>
              </a:ext>
            </a:extLst>
          </p:cNvPr>
          <p:cNvSpPr txBox="1"/>
          <p:nvPr/>
        </p:nvSpPr>
        <p:spPr>
          <a:xfrm>
            <a:off x="1864890" y="4242159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取消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8E2F23F-3528-1F46-BF58-5DD8A82D1425}"/>
              </a:ext>
            </a:extLst>
          </p:cNvPr>
          <p:cNvSpPr txBox="1">
            <a:spLocks/>
          </p:cNvSpPr>
          <p:nvPr/>
        </p:nvSpPr>
        <p:spPr>
          <a:xfrm>
            <a:off x="1294606" y="700601"/>
            <a:ext cx="9602788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/>
              <a:t>附近餐廳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A8E96E9-CDC2-D348-A499-9E267BB32F4C}"/>
              </a:ext>
            </a:extLst>
          </p:cNvPr>
          <p:cNvGrpSpPr/>
          <p:nvPr/>
        </p:nvGrpSpPr>
        <p:grpSpPr>
          <a:xfrm>
            <a:off x="7325770" y="1486931"/>
            <a:ext cx="3855697" cy="1286189"/>
            <a:chOff x="5756692" y="2499357"/>
            <a:chExt cx="3855697" cy="128618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F7F7F7-63E3-504B-9CA3-D4245AD50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97" b="64748"/>
            <a:stretch/>
          </p:blipFill>
          <p:spPr>
            <a:xfrm>
              <a:off x="5756692" y="2499357"/>
              <a:ext cx="3855697" cy="128618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DB728D1-2DF8-454C-8B98-6F6F7B5FD281}"/>
                </a:ext>
              </a:extLst>
            </p:cNvPr>
            <p:cNvSpPr txBox="1"/>
            <p:nvPr/>
          </p:nvSpPr>
          <p:spPr>
            <a:xfrm>
              <a:off x="6895876" y="3466542"/>
              <a:ext cx="65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/>
                <a:t>評價：</a:t>
              </a:r>
              <a:endParaRPr kumimoji="1" lang="zh-TW" altLang="en-US" sz="1400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B241FEF-3D58-3845-A102-E95B6EB8F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34" t="25874" r="18731" b="69457"/>
            <a:stretch/>
          </p:blipFill>
          <p:spPr>
            <a:xfrm>
              <a:off x="6895876" y="3142451"/>
              <a:ext cx="1030818" cy="320216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CD703D5-8184-6D43-9F2C-9C36BDC715DA}"/>
                </a:ext>
              </a:extLst>
            </p:cNvPr>
            <p:cNvSpPr txBox="1"/>
            <p:nvPr/>
          </p:nvSpPr>
          <p:spPr>
            <a:xfrm>
              <a:off x="7926694" y="3191567"/>
              <a:ext cx="1030818" cy="320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7B43C33-E852-5F42-845A-F175F50E9452}"/>
                </a:ext>
              </a:extLst>
            </p:cNvPr>
            <p:cNvSpPr txBox="1"/>
            <p:nvPr/>
          </p:nvSpPr>
          <p:spPr>
            <a:xfrm>
              <a:off x="8840581" y="3452646"/>
              <a:ext cx="771808" cy="3174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2D54A2D-26A1-7748-9B72-F6CF0C7F263F}"/>
              </a:ext>
            </a:extLst>
          </p:cNvPr>
          <p:cNvGrpSpPr/>
          <p:nvPr/>
        </p:nvGrpSpPr>
        <p:grpSpPr>
          <a:xfrm>
            <a:off x="7325769" y="2809106"/>
            <a:ext cx="3855697" cy="1286189"/>
            <a:chOff x="5756692" y="2499357"/>
            <a:chExt cx="3855697" cy="1286189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38CA6CB-0459-4A45-9E16-D0CC4E835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97" b="64748"/>
            <a:stretch/>
          </p:blipFill>
          <p:spPr>
            <a:xfrm>
              <a:off x="5756692" y="2499357"/>
              <a:ext cx="3855697" cy="1286189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5BA135B-7E4A-C945-AD3B-B991B8D8B6E5}"/>
                </a:ext>
              </a:extLst>
            </p:cNvPr>
            <p:cNvSpPr txBox="1"/>
            <p:nvPr/>
          </p:nvSpPr>
          <p:spPr>
            <a:xfrm>
              <a:off x="6895876" y="3466542"/>
              <a:ext cx="65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/>
                <a:t>評價：</a:t>
              </a:r>
              <a:endParaRPr kumimoji="1" lang="zh-TW" altLang="en-US" sz="1400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762C997-E229-4446-A35B-5487927A6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34" t="25874" r="18731" b="69457"/>
            <a:stretch/>
          </p:blipFill>
          <p:spPr>
            <a:xfrm>
              <a:off x="6895876" y="3142451"/>
              <a:ext cx="1030818" cy="320216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EA876F9-E5C7-CE44-A721-3DE3D9EDBF2B}"/>
                </a:ext>
              </a:extLst>
            </p:cNvPr>
            <p:cNvSpPr txBox="1"/>
            <p:nvPr/>
          </p:nvSpPr>
          <p:spPr>
            <a:xfrm>
              <a:off x="7926694" y="3191567"/>
              <a:ext cx="1030818" cy="320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FC9C00-827E-BA40-A759-CB38FCA3E7F0}"/>
                </a:ext>
              </a:extLst>
            </p:cNvPr>
            <p:cNvSpPr txBox="1"/>
            <p:nvPr/>
          </p:nvSpPr>
          <p:spPr>
            <a:xfrm>
              <a:off x="8840581" y="3452646"/>
              <a:ext cx="771808" cy="3174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FCEC638-59E3-1244-ABC4-A2F1C5530BED}"/>
              </a:ext>
            </a:extLst>
          </p:cNvPr>
          <p:cNvGrpSpPr/>
          <p:nvPr/>
        </p:nvGrpSpPr>
        <p:grpSpPr>
          <a:xfrm>
            <a:off x="7321078" y="4128913"/>
            <a:ext cx="3855697" cy="1286189"/>
            <a:chOff x="5756692" y="2499357"/>
            <a:chExt cx="3855697" cy="128618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C632FB0-357B-E345-A5CB-E64593631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97" b="64748"/>
            <a:stretch/>
          </p:blipFill>
          <p:spPr>
            <a:xfrm>
              <a:off x="5756692" y="2499357"/>
              <a:ext cx="3855697" cy="1286189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3CE23AF-E939-0547-A0F5-87B35A751092}"/>
                </a:ext>
              </a:extLst>
            </p:cNvPr>
            <p:cNvSpPr txBox="1"/>
            <p:nvPr/>
          </p:nvSpPr>
          <p:spPr>
            <a:xfrm>
              <a:off x="6895876" y="3466542"/>
              <a:ext cx="6508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/>
                <a:t>評價：</a:t>
              </a:r>
              <a:endParaRPr kumimoji="1" lang="zh-TW" altLang="en-US" sz="1400" dirty="0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8D07916-D8F3-FC47-8A5A-AC54A4939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34" t="25874" r="18731" b="69457"/>
            <a:stretch/>
          </p:blipFill>
          <p:spPr>
            <a:xfrm>
              <a:off x="6895876" y="3142451"/>
              <a:ext cx="1030818" cy="320216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47DFE83-87FE-DB45-B035-D5D6D0E8AD9F}"/>
                </a:ext>
              </a:extLst>
            </p:cNvPr>
            <p:cNvSpPr txBox="1"/>
            <p:nvPr/>
          </p:nvSpPr>
          <p:spPr>
            <a:xfrm>
              <a:off x="7926694" y="3191567"/>
              <a:ext cx="1030818" cy="320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163FB20-8A48-C449-A4E9-C9CBF0F0DDE8}"/>
                </a:ext>
              </a:extLst>
            </p:cNvPr>
            <p:cNvSpPr txBox="1"/>
            <p:nvPr/>
          </p:nvSpPr>
          <p:spPr>
            <a:xfrm>
              <a:off x="8840581" y="3452646"/>
              <a:ext cx="771808" cy="3174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26E879B-E62C-3A42-A5A0-8F3244C12757}"/>
              </a:ext>
            </a:extLst>
          </p:cNvPr>
          <p:cNvSpPr/>
          <p:nvPr/>
        </p:nvSpPr>
        <p:spPr>
          <a:xfrm>
            <a:off x="2104831" y="3676238"/>
            <a:ext cx="1920417" cy="565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D1FB73EE-427A-A441-A7C3-2507C6385D57}"/>
              </a:ext>
            </a:extLst>
          </p:cNvPr>
          <p:cNvCxnSpPr>
            <a:cxnSpLocks/>
            <a:stCxn id="34" idx="3"/>
            <a:endCxn id="17" idx="1"/>
          </p:cNvCxnSpPr>
          <p:nvPr/>
        </p:nvCxnSpPr>
        <p:spPr>
          <a:xfrm flipV="1">
            <a:off x="4025248" y="3452201"/>
            <a:ext cx="3300521" cy="506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7B32692-8730-404F-9427-85B8063756E4}"/>
              </a:ext>
            </a:extLst>
          </p:cNvPr>
          <p:cNvSpPr txBox="1"/>
          <p:nvPr/>
        </p:nvSpPr>
        <p:spPr>
          <a:xfrm>
            <a:off x="5810854" y="3626505"/>
            <a:ext cx="11768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跳頁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D10ECDD-9423-7D4A-8DC7-DB95EDA2E82F}"/>
              </a:ext>
            </a:extLst>
          </p:cNvPr>
          <p:cNvSpPr txBox="1"/>
          <p:nvPr/>
        </p:nvSpPr>
        <p:spPr>
          <a:xfrm>
            <a:off x="7016568" y="822902"/>
            <a:ext cx="41890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顯示車站附近</a:t>
            </a:r>
            <a:r>
              <a:rPr kumimoji="1" lang="en-US" altLang="zh-CN" dirty="0"/>
              <a:t>2</a:t>
            </a:r>
            <a:r>
              <a:rPr kumimoji="1" lang="zh-CN" altLang="en-US" dirty="0"/>
              <a:t>公里內的</a:t>
            </a:r>
            <a:r>
              <a:rPr kumimoji="1" lang="en-US" altLang="zh-CN" dirty="0"/>
              <a:t>15</a:t>
            </a:r>
            <a:r>
              <a:rPr kumimoji="1" lang="zh-CN" altLang="en-US" dirty="0"/>
              <a:t>個餐廳即可</a:t>
            </a:r>
            <a:endParaRPr kumimoji="1" lang="en-US" altLang="zh-CN" dirty="0"/>
          </a:p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Api</a:t>
            </a:r>
            <a:r>
              <a:rPr kumimoji="1" lang="zh-CN" altLang="en-US" dirty="0">
                <a:solidFill>
                  <a:srgbClr val="FF0000"/>
                </a:solidFill>
              </a:rPr>
              <a:t>參考附錄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1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B7FE8-97D8-6648-9CA2-4BBE456C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en-US" altLang="zh-TW" dirty="0" err="1"/>
              <a:t>Ptx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CN" altLang="en-US" dirty="0"/>
              <a:t>相關說明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71137-E11F-4D49-8900-C955BAD7A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官網</a:t>
            </a:r>
            <a:r>
              <a:rPr lang="zh-TW" altLang="en-US" b="1" dirty="0"/>
              <a:t> </a:t>
            </a:r>
            <a:endParaRPr lang="en-US" altLang="zh-TW" b="1" dirty="0"/>
          </a:p>
          <a:p>
            <a:pPr lvl="1"/>
            <a:r>
              <a:rPr lang="en" altLang="zh-TW" dirty="0">
                <a:hlinkClick r:id="rId2"/>
              </a:rPr>
              <a:t>https://ptx.transportdata.tw/MOTC?t=Rail&amp;v=2#!/THSR/THSRApi_Station</a:t>
            </a:r>
          </a:p>
          <a:p>
            <a:r>
              <a:rPr lang="zh-TW" altLang="en-US" b="1" dirty="0"/>
              <a:t>１．取得站基本資料</a:t>
            </a:r>
            <a:r>
              <a:rPr lang="en-US" altLang="zh-TW" b="1" dirty="0" err="1"/>
              <a:t>api</a:t>
            </a:r>
            <a:endParaRPr lang="en-US" altLang="zh-TW" b="1" dirty="0"/>
          </a:p>
          <a:p>
            <a:pPr lvl="1"/>
            <a:r>
              <a:rPr lang="zh-TW" altLang="en-US" b="1" dirty="0"/>
              <a:t> </a:t>
            </a:r>
            <a:r>
              <a:rPr lang="en" altLang="zh-TW" b="1" cap="all" dirty="0">
                <a:hlinkClick r:id="rId2"/>
              </a:rPr>
              <a:t>GET</a:t>
            </a:r>
            <a:r>
              <a:rPr lang="en" altLang="zh-TW" b="1" dirty="0"/>
              <a:t> </a:t>
            </a:r>
            <a:r>
              <a:rPr lang="en" altLang="zh-TW" b="1" dirty="0">
                <a:hlinkClick r:id="rId2"/>
              </a:rPr>
              <a:t>/v2/Rail/THSR/Station</a:t>
            </a:r>
            <a:r>
              <a:rPr lang="zh-TW" altLang="en-US" b="1" dirty="0"/>
              <a:t> </a:t>
            </a:r>
            <a:endParaRPr lang="en-US" altLang="zh-TW" b="1" dirty="0"/>
          </a:p>
          <a:p>
            <a:r>
              <a:rPr lang="zh-TW" altLang="en-US" sz="2100" b="1" dirty="0"/>
              <a:t>２．取得指定</a:t>
            </a:r>
            <a:r>
              <a:rPr lang="en-US" altLang="zh-TW" sz="2100" b="1" dirty="0"/>
              <a:t>[</a:t>
            </a:r>
            <a:r>
              <a:rPr lang="zh-TW" altLang="en-US" sz="2100" b="1" dirty="0"/>
              <a:t>日期</a:t>
            </a:r>
            <a:r>
              <a:rPr lang="en-US" altLang="zh-TW" sz="2100" b="1" dirty="0"/>
              <a:t>],[</a:t>
            </a:r>
            <a:r>
              <a:rPr lang="zh-TW" altLang="en-US" sz="2100" b="1" dirty="0"/>
              <a:t>起迄站間</a:t>
            </a:r>
            <a:r>
              <a:rPr lang="en-US" altLang="zh-TW" sz="2100" b="1" dirty="0"/>
              <a:t>]</a:t>
            </a:r>
            <a:r>
              <a:rPr lang="zh-TW" altLang="en-US" sz="2100" b="1" dirty="0"/>
              <a:t>之時刻表資料</a:t>
            </a:r>
            <a:r>
              <a:rPr lang="en-US" altLang="zh-TW" b="1" dirty="0" err="1"/>
              <a:t>api</a:t>
            </a:r>
            <a:r>
              <a:rPr lang="zh-TW" altLang="en-US" b="1" dirty="0"/>
              <a:t> </a:t>
            </a:r>
            <a:endParaRPr lang="en-US" altLang="zh-TW" b="1" dirty="0"/>
          </a:p>
          <a:p>
            <a:pPr fontAlgn="base"/>
            <a:r>
              <a:rPr lang="en" altLang="zh-TW" b="1" cap="all" dirty="0">
                <a:hlinkClick r:id="rId3"/>
              </a:rPr>
              <a:t>GET</a:t>
            </a:r>
            <a:r>
              <a:rPr lang="en" altLang="zh-TW" b="1" dirty="0"/>
              <a:t> </a:t>
            </a:r>
            <a:r>
              <a:rPr lang="en" altLang="zh-TW" b="1" u="sng" dirty="0">
                <a:hlinkClick r:id="rId3"/>
              </a:rPr>
              <a:t>/v2/Rail/THSR/DailyTimetable/OD/{OriginStationID}/to/{DestinationStationID}/{TrainDate}</a:t>
            </a:r>
            <a:endParaRPr lang="en" altLang="zh-TW" b="1" dirty="0"/>
          </a:p>
          <a:p>
            <a:r>
              <a:rPr lang="zh-TW" altLang="en-US" b="1" dirty="0"/>
              <a:t>３．取得</a:t>
            </a:r>
            <a:r>
              <a:rPr lang="zh-CN" altLang="en-US" b="1" dirty="0"/>
              <a:t>當天指定車次資料</a:t>
            </a:r>
            <a:r>
              <a:rPr lang="en-US" altLang="zh-CN" b="1" dirty="0" err="1"/>
              <a:t>api</a:t>
            </a:r>
            <a:endParaRPr lang="en-US" altLang="zh-CN" b="1" dirty="0"/>
          </a:p>
          <a:p>
            <a:pPr lvl="1"/>
            <a:r>
              <a:rPr lang="en" altLang="zh-TW" b="1" cap="all" dirty="0">
                <a:hlinkClick r:id="rId4"/>
              </a:rPr>
              <a:t>GET</a:t>
            </a:r>
            <a:r>
              <a:rPr lang="en" altLang="zh-TW" b="1" dirty="0"/>
              <a:t> </a:t>
            </a:r>
            <a:r>
              <a:rPr lang="en" altLang="zh-TW" b="1" dirty="0">
                <a:hlinkClick r:id="rId4"/>
              </a:rPr>
              <a:t>/v2/Rail/THSR/DailyTimetable/Today/TrainNo/{TrainNo}</a:t>
            </a:r>
            <a:r>
              <a:rPr lang="en" altLang="zh-TW" b="1" dirty="0"/>
              <a:t> </a:t>
            </a:r>
          </a:p>
          <a:p>
            <a:endParaRPr lang="en-US" altLang="zh-TW" b="1" dirty="0"/>
          </a:p>
          <a:p>
            <a:endParaRPr lang="en-US" altLang="zh-TW" b="1" dirty="0">
              <a:hlinkClick r:id="rId5"/>
            </a:endParaRPr>
          </a:p>
          <a:p>
            <a:endParaRPr lang="en" altLang="zh-TW" b="1" dirty="0"/>
          </a:p>
          <a:p>
            <a:endParaRPr lang="en" altLang="zh-TW" b="1" dirty="0"/>
          </a:p>
          <a:p>
            <a:endParaRPr lang="en" altLang="zh-TW" b="1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371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B7FE8-97D8-6648-9CA2-4BBE456C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：餐廳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CN" altLang="en-US" dirty="0"/>
              <a:t>相關說明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71137-E11F-4D49-8900-C955BAD7A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49" y="1767763"/>
            <a:ext cx="9603275" cy="3450613"/>
          </a:xfrm>
        </p:spPr>
        <p:txBody>
          <a:bodyPr>
            <a:normAutofit/>
          </a:bodyPr>
          <a:lstStyle/>
          <a:p>
            <a:r>
              <a:rPr lang="zh-CN" altLang="en-US" b="1" dirty="0"/>
              <a:t>文件網址</a:t>
            </a:r>
            <a:endParaRPr lang="en-US" altLang="zh-CN" b="1" dirty="0"/>
          </a:p>
          <a:p>
            <a:pPr marL="0" indent="0">
              <a:buNone/>
            </a:pPr>
            <a:r>
              <a:rPr lang="en" altLang="zh-CN" b="1" dirty="0"/>
              <a:t>https://</a:t>
            </a:r>
            <a:r>
              <a:rPr lang="en" altLang="zh-CN" b="1" dirty="0" err="1"/>
              <a:t>docs.google.com</a:t>
            </a:r>
            <a:r>
              <a:rPr lang="en" altLang="zh-CN" b="1" dirty="0"/>
              <a:t>/spreadsheets/d/1WuqvWkuk-j7HriDtXU-OECBNeluR2uJHG_3qFh-Q3-8/</a:t>
            </a:r>
            <a:r>
              <a:rPr lang="en" altLang="zh-CN" b="1" dirty="0" err="1"/>
              <a:t>edit#gid</a:t>
            </a:r>
            <a:r>
              <a:rPr lang="en" altLang="zh-CN" b="1" dirty="0"/>
              <a:t>=1406212487</a:t>
            </a:r>
          </a:p>
          <a:p>
            <a:endParaRPr lang="en-US" altLang="zh-TW" b="1" dirty="0"/>
          </a:p>
          <a:p>
            <a:endParaRPr lang="en-US" altLang="zh-TW" b="1" dirty="0">
              <a:hlinkClick r:id="rId2"/>
            </a:endParaRPr>
          </a:p>
          <a:p>
            <a:endParaRPr lang="en" altLang="zh-TW" b="1" dirty="0"/>
          </a:p>
          <a:p>
            <a:endParaRPr lang="en" altLang="zh-TW" b="1" dirty="0"/>
          </a:p>
          <a:p>
            <a:endParaRPr lang="en" altLang="zh-TW" b="1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DF2EC3-6539-B847-97EA-2CE84157C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3" b="21423"/>
          <a:stretch/>
        </p:blipFill>
        <p:spPr>
          <a:xfrm>
            <a:off x="6444196" y="3237720"/>
            <a:ext cx="5747804" cy="36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095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{48D8F19A-D52A-6B4E-8CF4-22AD26BF85BC}tf10001119</Template>
  <TotalTime>225</TotalTime>
  <Words>373</Words>
  <Application>Microsoft Macintosh PowerPoint</Application>
  <PresentationFormat>寬螢幕</PresentationFormat>
  <Paragraphs>84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圖庫</vt:lpstr>
      <vt:lpstr>新生練習-高鐵資訊及餐廳資訊</vt:lpstr>
      <vt:lpstr>站點地圖資訊</vt:lpstr>
      <vt:lpstr>站點搜尋 </vt:lpstr>
      <vt:lpstr>路線規劃搜尋</vt:lpstr>
      <vt:lpstr>PowerPoint 簡報</vt:lpstr>
      <vt:lpstr>附錄1：Ptx api 相關說明</vt:lpstr>
      <vt:lpstr>附錄2：餐廳 api 相關說明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21</cp:revision>
  <dcterms:created xsi:type="dcterms:W3CDTF">2020-05-18T02:16:05Z</dcterms:created>
  <dcterms:modified xsi:type="dcterms:W3CDTF">2021-02-06T05:39:45Z</dcterms:modified>
</cp:coreProperties>
</file>